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63" r:id="rId4"/>
    <p:sldId id="262" r:id="rId5"/>
    <p:sldId id="259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7894" autoAdjust="0"/>
  </p:normalViewPr>
  <p:slideViewPr>
    <p:cSldViewPr snapToGrid="0">
      <p:cViewPr varScale="1">
        <p:scale>
          <a:sx n="79" d="100"/>
          <a:sy n="79" d="100"/>
        </p:scale>
        <p:origin x="11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3E113-5983-4F66-A699-42B1B3CB4FBD}" type="datetimeFigureOut">
              <a:rPr lang="sk-SK" smtClean="0"/>
              <a:t>24. 11. 2015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98698-537C-415E-8AC5-39020183EE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3674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Acetylchol%C3%ADn" TargetMode="External"/><Relationship Id="rId3" Type="http://schemas.openxmlformats.org/officeDocument/2006/relationships/hyperlink" Target="https://sk.wikipedia.org/w/index.php?title=Lekt%C3%ADn&amp;action=edit&amp;redlink=1" TargetMode="External"/><Relationship Id="rId7" Type="http://schemas.openxmlformats.org/officeDocument/2006/relationships/hyperlink" Target="https://sk.wikipedia.org/wiki/Chol%C3%AD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k.wikipedia.org/wiki/Flavonoid" TargetMode="External"/><Relationship Id="rId5" Type="http://schemas.openxmlformats.org/officeDocument/2006/relationships/hyperlink" Target="https://sk.wikipedia.org/wiki/Alkaloid" TargetMode="External"/><Relationship Id="rId10" Type="http://schemas.openxmlformats.org/officeDocument/2006/relationships/hyperlink" Target="https://sk.wikipedia.org/w/index.php?title=Triterp%C3%A9n&amp;action=edit&amp;redlink=1" TargetMode="External"/><Relationship Id="rId4" Type="http://schemas.openxmlformats.org/officeDocument/2006/relationships/hyperlink" Target="https://sk.wikipedia.org/w/index.php?title=Viskotox%C3%ADn&amp;action=edit&amp;redlink=1" TargetMode="External"/><Relationship Id="rId9" Type="http://schemas.openxmlformats.org/officeDocument/2006/relationships/hyperlink" Target="https://sk.wikipedia.org/wiki/Histam%C3%ADn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Zbierame listy a malé vetvičky, ktoré sa pred sušením nadrobno porežú, no len od začiatku októbra do polovice decembra a v marci a apríli. V ostatných mesiacoch imelo nemá liečivú silu. Najväčšiu liečivú silu má imelo, ktoré hosťuje na duboch a topoľoch; no aj rastliny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prezimujúce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jedliach, boroviciach a ovocných stromoch sú liečivé. Ešte jedna rada pri zbere: v marci a apríli imelo nemá plody, vtáky ich v zime vyzobali. Preto máme menej roboty pri rezaní listov a vetvičiek, lebo nemusíme oberať lepkavé plody, ktoré sú v októbri a decembri ešte na imele.</a:t>
            </a:r>
            <a:b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Ľudia sa ma neraz pýtajú, prečo tak chválim imelo, keď je vlastne jedovaté. Imelo, teda listy a konáriky, nie sú vôbec jedovaté, no plody požité vnútorne sú otravné.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98698-537C-415E-8AC5-39020183EE48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2723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smtClean="0"/>
              <a:t>Jeho hlavným liečivým účinkom je regulácia krvného tlaku., ktorú dosahuje tým, že zmäkčuje a odstraňuje vápenaté usadeniny v cievnom systéme, čím predchádza srdcovým a mozgovým infarktom. Dobre pomáha aj pri rakovine žalúdka, epilepsii, štítnej žľaze, ženskej a mužskej neplodnosti.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SPÔSOB POUŽITIA </a:t>
            </a:r>
            <a:r>
              <a:rPr lang="sk-SK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Macerát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Pripravuje sa za studena. Jedna vrchovatá čajová lyžička imela sa dá cez noc do 1/4 litra studenej vody, ráno sa trošku prihreje a scedí. Ak potrebujeme na deň väčšie množstvo, dáme výluh do termosky vypláchnutej horúcou vodou, alebo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macerát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prihrejeme vo vodnom kúpeli. 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Tinktúra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Hotové imelové kvapky dostať v lekárni (v Rakúsku, pozn. prekl.). 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Čerstvá šťava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Čerstvé listy a konáriky umyjeme a ešte vlhké odšťavíme v odšťavovači 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Príprava masti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Čerstvé biele plody (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pabobule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imela zmiešame za studena s bravčovou masťou (používa sa na omrzliny). 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98698-537C-415E-8AC5-39020183EE48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1108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Hlavné účinné látky imela sú </a:t>
            </a:r>
            <a:r>
              <a:rPr lang="sk-SK" dirty="0" err="1" smtClean="0"/>
              <a:t>polypeptid</a:t>
            </a:r>
            <a:r>
              <a:rPr lang="sk-SK" dirty="0" smtClean="0"/>
              <a:t> </a:t>
            </a:r>
            <a:r>
              <a:rPr lang="sk-SK" dirty="0" err="1" smtClean="0"/>
              <a:t>viskotoxín</a:t>
            </a:r>
            <a:r>
              <a:rPr lang="sk-SK" dirty="0" smtClean="0"/>
              <a:t>, </a:t>
            </a:r>
            <a:r>
              <a:rPr lang="sk-SK" dirty="0" err="1" smtClean="0"/>
              <a:t>cholín</a:t>
            </a:r>
            <a:r>
              <a:rPr lang="sk-SK" dirty="0" smtClean="0"/>
              <a:t> a </a:t>
            </a:r>
            <a:r>
              <a:rPr lang="sk-SK" dirty="0" err="1" smtClean="0"/>
              <a:t>acetylcholín</a:t>
            </a:r>
            <a:r>
              <a:rPr lang="sk-SK" dirty="0" smtClean="0"/>
              <a:t>, kyselina </a:t>
            </a:r>
            <a:r>
              <a:rPr lang="sk-SK" dirty="0" err="1" smtClean="0"/>
              <a:t>oleanolová</a:t>
            </a:r>
            <a:r>
              <a:rPr lang="sk-SK" dirty="0" smtClean="0"/>
              <a:t>, živica, škrob, silica, vitamín C, v plodoch </a:t>
            </a:r>
            <a:r>
              <a:rPr lang="sk-SK" dirty="0" err="1" smtClean="0"/>
              <a:t>viscín</a:t>
            </a:r>
            <a:r>
              <a:rPr lang="sk-SK" dirty="0" smtClean="0"/>
              <a:t> a iné. V súčasnosti sa imelu, ktoré rastie na smrekovci venuje veľká pozornosť, a to najmä </a:t>
            </a:r>
            <a:r>
              <a:rPr lang="sk-SK" dirty="0" err="1" smtClean="0"/>
              <a:t>viskotoxínu</a:t>
            </a:r>
            <a:r>
              <a:rPr lang="sk-SK" dirty="0" smtClean="0"/>
              <a:t>, o ktorom sa predpokladá, že má okrem iného aj protirakovinový účinok.</a:t>
            </a:r>
          </a:p>
          <a:p>
            <a:r>
              <a:rPr lang="sk-SK" dirty="0" smtClean="0"/>
              <a:t>Obsahuje </a:t>
            </a:r>
            <a:r>
              <a:rPr lang="sk-SK" dirty="0" err="1" smtClean="0">
                <a:hlinkClick r:id="rId3" tooltip="Lektín (stránka neexistuje)"/>
              </a:rPr>
              <a:t>lektín</a:t>
            </a:r>
            <a:r>
              <a:rPr lang="sk-SK" dirty="0" smtClean="0"/>
              <a:t>, živice (napr. </a:t>
            </a:r>
            <a:r>
              <a:rPr lang="sk-SK" dirty="0" err="1" smtClean="0">
                <a:hlinkClick r:id="rId4" tooltip="Viskotoxín (stránka neexistuje)"/>
              </a:rPr>
              <a:t>viskotoxín</a:t>
            </a:r>
            <a:r>
              <a:rPr lang="sk-SK" dirty="0" smtClean="0"/>
              <a:t>, ktorý je však vo väčšom množstve toxický), </a:t>
            </a:r>
            <a:r>
              <a:rPr lang="sk-SK" dirty="0" smtClean="0">
                <a:hlinkClick r:id="rId5" tooltip="Alkaloid"/>
              </a:rPr>
              <a:t>alkaloidy</a:t>
            </a:r>
            <a:r>
              <a:rPr lang="sk-SK" dirty="0" smtClean="0"/>
              <a:t>, </a:t>
            </a:r>
            <a:r>
              <a:rPr lang="sk-SK" dirty="0" err="1" smtClean="0">
                <a:hlinkClick r:id="rId6" tooltip="Flavonoid"/>
              </a:rPr>
              <a:t>flavonoidy</a:t>
            </a:r>
            <a:r>
              <a:rPr lang="sk-SK" dirty="0" smtClean="0"/>
              <a:t>, </a:t>
            </a:r>
            <a:r>
              <a:rPr lang="sk-SK" dirty="0" err="1" smtClean="0">
                <a:hlinkClick r:id="rId7" tooltip="Cholín"/>
              </a:rPr>
              <a:t>cholín</a:t>
            </a:r>
            <a:r>
              <a:rPr lang="sk-SK" dirty="0" smtClean="0"/>
              <a:t>, </a:t>
            </a:r>
            <a:r>
              <a:rPr lang="sk-SK" dirty="0" err="1" smtClean="0">
                <a:hlinkClick r:id="rId8" tooltip="Acetylcholín"/>
              </a:rPr>
              <a:t>acetylcholín</a:t>
            </a:r>
            <a:r>
              <a:rPr lang="sk-SK" dirty="0" smtClean="0"/>
              <a:t>, </a:t>
            </a:r>
            <a:r>
              <a:rPr lang="sk-SK" dirty="0" smtClean="0">
                <a:hlinkClick r:id="rId9" tooltip="Histamín"/>
              </a:rPr>
              <a:t>histamín</a:t>
            </a:r>
            <a:r>
              <a:rPr lang="sk-SK" dirty="0" smtClean="0"/>
              <a:t>, rôzne organické kyseliny, </a:t>
            </a:r>
            <a:r>
              <a:rPr lang="sk-SK" dirty="0" err="1" smtClean="0">
                <a:hlinkClick r:id="rId10" tooltip="Triterpén (stránka neexistuje)"/>
              </a:rPr>
              <a:t>triterpény</a:t>
            </a:r>
            <a:r>
              <a:rPr lang="sk-SK" dirty="0" smtClean="0"/>
              <a:t> a iné.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B S A H O V É    L Á T K Y :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Účinnými obsahovými látkami imela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aú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peptidy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resp.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glykopeptidy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viskotoxíny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lektíny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Viskotoxíny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sú zmesou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polypeptidov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tvorených zväčša 46 aminokyselinami, z ktorých je známa sekvencia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viskotoxínov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A2, A3 a B.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Lektíny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sú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glykoproteíny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(staršie označenie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fytohemaglutiníny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alebo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toxalbumíny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Izolovali sa tri, jeden z nich má relatívnu molekulovú hmotnosť 115 000 a obsahuje asi 10% cukrov, druhý s molekulovou hmotnosťou 60 000 je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viskumín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ďalšie obsahové látky sú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triterpény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o.i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kyselina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oleanolová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polysacharidy,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flavonoidy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(najmä deriváty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kvercetínu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 biogénne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amíny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cholín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tyramín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Plody obsahujú aj kaučukový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viscín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98698-537C-415E-8AC5-39020183EE48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8079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plody dráždia pokožku a sliznice, čo sa môže prejaviť zápalmi kože. Po konzumácii nastane vracanie, pri veľkom množstve až hlboké bezvedomie. Prvá pomoc: pri menšom množstve nie je potrebná, ale pri veľkom množstve treba ihneď privolať lekára.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98698-537C-415E-8AC5-39020183EE48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1409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98698-537C-415E-8AC5-39020183EE48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615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9AB6-4D05-4DB0-B92B-A163F721650D}" type="datetimeFigureOut">
              <a:rPr lang="sk-SK" smtClean="0"/>
              <a:t>24. 11. 2015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2BAE-DF49-4E5E-BA79-FE60ECB250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907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9AB6-4D05-4DB0-B92B-A163F721650D}" type="datetimeFigureOut">
              <a:rPr lang="sk-SK" smtClean="0"/>
              <a:t>24. 11. 2015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2BAE-DF49-4E5E-BA79-FE60ECB250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940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9AB6-4D05-4DB0-B92B-A163F721650D}" type="datetimeFigureOut">
              <a:rPr lang="sk-SK" smtClean="0"/>
              <a:t>24. 11. 2015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2BAE-DF49-4E5E-BA79-FE60ECB250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4655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9AB6-4D05-4DB0-B92B-A163F721650D}" type="datetimeFigureOut">
              <a:rPr lang="sk-SK" smtClean="0"/>
              <a:t>24. 11. 2015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2BAE-DF49-4E5E-BA79-FE60ECB250EA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828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9AB6-4D05-4DB0-B92B-A163F721650D}" type="datetimeFigureOut">
              <a:rPr lang="sk-SK" smtClean="0"/>
              <a:t>24. 11. 2015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2BAE-DF49-4E5E-BA79-FE60ECB250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3539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9AB6-4D05-4DB0-B92B-A163F721650D}" type="datetimeFigureOut">
              <a:rPr lang="sk-SK" smtClean="0"/>
              <a:t>24. 11. 2015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2BAE-DF49-4E5E-BA79-FE60ECB250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5415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9AB6-4D05-4DB0-B92B-A163F721650D}" type="datetimeFigureOut">
              <a:rPr lang="sk-SK" smtClean="0"/>
              <a:t>24. 11. 2015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2BAE-DF49-4E5E-BA79-FE60ECB250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4547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9AB6-4D05-4DB0-B92B-A163F721650D}" type="datetimeFigureOut">
              <a:rPr lang="sk-SK" smtClean="0"/>
              <a:t>24. 11. 2015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2BAE-DF49-4E5E-BA79-FE60ECB250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960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9AB6-4D05-4DB0-B92B-A163F721650D}" type="datetimeFigureOut">
              <a:rPr lang="sk-SK" smtClean="0"/>
              <a:t>24. 11. 2015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2BAE-DF49-4E5E-BA79-FE60ECB250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513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9AB6-4D05-4DB0-B92B-A163F721650D}" type="datetimeFigureOut">
              <a:rPr lang="sk-SK" smtClean="0"/>
              <a:t>24. 11. 2015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2BAE-DF49-4E5E-BA79-FE60ECB250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166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9AB6-4D05-4DB0-B92B-A163F721650D}" type="datetimeFigureOut">
              <a:rPr lang="sk-SK" smtClean="0"/>
              <a:t>24. 11. 2015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2BAE-DF49-4E5E-BA79-FE60ECB250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0706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9AB6-4D05-4DB0-B92B-A163F721650D}" type="datetimeFigureOut">
              <a:rPr lang="sk-SK" smtClean="0"/>
              <a:t>24. 11. 2015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2BAE-DF49-4E5E-BA79-FE60ECB250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116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9AB6-4D05-4DB0-B92B-A163F721650D}" type="datetimeFigureOut">
              <a:rPr lang="sk-SK" smtClean="0"/>
              <a:t>24. 11. 2015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2BAE-DF49-4E5E-BA79-FE60ECB250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890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9AB6-4D05-4DB0-B92B-A163F721650D}" type="datetimeFigureOut">
              <a:rPr lang="sk-SK" smtClean="0"/>
              <a:t>24. 11. 2015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2BAE-DF49-4E5E-BA79-FE60ECB250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797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9AB6-4D05-4DB0-B92B-A163F721650D}" type="datetimeFigureOut">
              <a:rPr lang="sk-SK" smtClean="0"/>
              <a:t>24. 11. 2015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2BAE-DF49-4E5E-BA79-FE60ECB250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076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9AB6-4D05-4DB0-B92B-A163F721650D}" type="datetimeFigureOut">
              <a:rPr lang="sk-SK" smtClean="0"/>
              <a:t>24. 11. 2015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2BAE-DF49-4E5E-BA79-FE60ECB250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550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9AB6-4D05-4DB0-B92B-A163F721650D}" type="datetimeFigureOut">
              <a:rPr lang="sk-SK" smtClean="0"/>
              <a:t>24. 11. 2015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2BAE-DF49-4E5E-BA79-FE60ECB250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555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1EC9AB6-4D05-4DB0-B92B-A163F721650D}" type="datetimeFigureOut">
              <a:rPr lang="sk-SK" smtClean="0"/>
              <a:t>24. 11. 2015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2B52BAE-DF49-4E5E-BA79-FE60ECB250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89670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ylinky.czweb.org/Imelo.htm" TargetMode="External"/><Relationship Id="rId7" Type="http://schemas.openxmlformats.org/officeDocument/2006/relationships/hyperlink" Target="http://www.ziv.sk/dalsie-kurzy-a-akcie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rkresanek.sk/atlas-bylinka/imelo-biele" TargetMode="External"/><Relationship Id="rId5" Type="http://schemas.openxmlformats.org/officeDocument/2006/relationships/hyperlink" Target="http://www.nahuby.sk/obrazok_detail.php?obrazok_id=474740" TargetMode="External"/><Relationship Id="rId4" Type="http://schemas.openxmlformats.org/officeDocument/2006/relationships/hyperlink" Target="http://www.tee.sk/tee/0/0/2/4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44240" y="2170176"/>
            <a:ext cx="5303519" cy="292608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tx2">
                    <a:lumMod val="10000"/>
                  </a:schemeClr>
                </a:solidFill>
              </a:rPr>
              <a:t>Imelo </a:t>
            </a:r>
            <a:r>
              <a:rPr lang="sk-SK" dirty="0">
                <a:solidFill>
                  <a:schemeClr val="tx2">
                    <a:lumMod val="10000"/>
                  </a:schemeClr>
                </a:solidFill>
              </a:rPr>
              <a:t>biele</a:t>
            </a:r>
            <a:br>
              <a:rPr lang="sk-SK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sk-SK" dirty="0" err="1">
                <a:solidFill>
                  <a:schemeClr val="tx2">
                    <a:lumMod val="10000"/>
                  </a:schemeClr>
                </a:solidFill>
              </a:rPr>
              <a:t>Viscum</a:t>
            </a:r>
            <a:r>
              <a:rPr lang="sk-SK" dirty="0">
                <a:solidFill>
                  <a:schemeClr val="tx2">
                    <a:lumMod val="10000"/>
                  </a:schemeClr>
                </a:solidFill>
              </a:rPr>
              <a:t> album</a:t>
            </a:r>
            <a:br>
              <a:rPr lang="sk-SK" dirty="0">
                <a:solidFill>
                  <a:schemeClr val="tx2">
                    <a:lumMod val="10000"/>
                  </a:schemeClr>
                </a:solidFill>
              </a:rPr>
            </a:br>
            <a:endParaRPr lang="sk-SK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26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162729"/>
            <a:ext cx="10353762" cy="970450"/>
          </a:xfrm>
        </p:spPr>
        <p:txBody>
          <a:bodyPr/>
          <a:lstStyle/>
          <a:p>
            <a:r>
              <a:rPr lang="sk-SK" dirty="0" smtClean="0"/>
              <a:t>Charakteristika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3795" y="1181502"/>
            <a:ext cx="10353762" cy="40587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k-SK" dirty="0" smtClean="0"/>
              <a:t>mierne jedovatá a cudzopasná rastlina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dirty="0"/>
              <a:t>30-50 cm</a:t>
            </a:r>
            <a:endParaRPr lang="sk-SK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sk-SK" dirty="0" smtClean="0"/>
              <a:t>vždyzelené </a:t>
            </a:r>
            <a:r>
              <a:rPr lang="sk-SK" dirty="0"/>
              <a:t>listy </a:t>
            </a:r>
            <a:r>
              <a:rPr lang="sk-SK" dirty="0" smtClean="0"/>
              <a:t>– kožovité, podlhovasto </a:t>
            </a:r>
            <a:r>
              <a:rPr lang="sk-SK" dirty="0"/>
              <a:t>vajcovitý tvar, </a:t>
            </a:r>
            <a:r>
              <a:rPr lang="sk-SK" dirty="0" err="1" smtClean="0"/>
              <a:t>celistvookrajové</a:t>
            </a:r>
            <a:r>
              <a:rPr lang="sk-SK" dirty="0" smtClean="0"/>
              <a:t> </a:t>
            </a:r>
            <a:r>
              <a:rPr lang="sk-SK" dirty="0"/>
              <a:t>a </a:t>
            </a:r>
            <a:r>
              <a:rPr lang="sk-SK" dirty="0" smtClean="0"/>
              <a:t>neopadavé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dirty="0" err="1" smtClean="0"/>
              <a:t>pabobuľa</a:t>
            </a:r>
            <a:r>
              <a:rPr lang="sk-SK" dirty="0" smtClean="0"/>
              <a:t> - </a:t>
            </a:r>
            <a:r>
              <a:rPr lang="sk-SK" dirty="0"/>
              <a:t>b</a:t>
            </a:r>
            <a:r>
              <a:rPr lang="sk-SK" dirty="0" smtClean="0"/>
              <a:t>iely</a:t>
            </a:r>
            <a:r>
              <a:rPr lang="sk-SK" dirty="0"/>
              <a:t>, sklovitý, vnútri slizovitý a </a:t>
            </a:r>
            <a:r>
              <a:rPr lang="sk-SK" dirty="0" smtClean="0"/>
              <a:t>lepkavý plod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dirty="0" smtClean="0">
                <a:solidFill>
                  <a:schemeClr val="tx1"/>
                </a:solidFill>
                <a:effectLst/>
              </a:rPr>
              <a:t>kvety –</a:t>
            </a:r>
            <a:r>
              <a:rPr lang="sk-SK" dirty="0" smtClean="0"/>
              <a:t> drobné, žltkastej </a:t>
            </a:r>
            <a:r>
              <a:rPr lang="sk-SK" dirty="0"/>
              <a:t>farby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194" y="3901440"/>
            <a:ext cx="3398153" cy="265599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9204" y="3048000"/>
            <a:ext cx="2989168" cy="363931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67" y="3901440"/>
            <a:ext cx="3570170" cy="267762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72691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1147" y="960119"/>
            <a:ext cx="10645765" cy="5010912"/>
          </a:xfrm>
        </p:spPr>
        <p:txBody>
          <a:bodyPr/>
          <a:lstStyle/>
          <a:p>
            <a:pPr marL="36900" indent="0">
              <a:buNone/>
            </a:pPr>
            <a:r>
              <a:rPr lang="sk-SK" sz="3600" dirty="0" smtClean="0"/>
              <a:t>Zber</a:t>
            </a:r>
            <a:endParaRPr lang="sk-SK" sz="3600" dirty="0" smtClean="0">
              <a:effectLst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k-SK" sz="2200" dirty="0" smtClean="0">
                <a:effectLst/>
              </a:rPr>
              <a:t>listy </a:t>
            </a:r>
            <a:r>
              <a:rPr lang="sk-SK" sz="2200" dirty="0">
                <a:effectLst/>
              </a:rPr>
              <a:t>a malé </a:t>
            </a:r>
            <a:r>
              <a:rPr lang="sk-SK" sz="2200" dirty="0" smtClean="0">
                <a:effectLst/>
              </a:rPr>
              <a:t>vetvičky – imelová vňať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200" dirty="0">
                <a:effectLst/>
              </a:rPr>
              <a:t>od začiatku októbra do polovice </a:t>
            </a:r>
            <a:r>
              <a:rPr lang="sk-SK" sz="2200" dirty="0" smtClean="0">
                <a:effectLst/>
              </a:rPr>
              <a:t>decembra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200" dirty="0" smtClean="0">
                <a:effectLst/>
              </a:rPr>
              <a:t>v marci </a:t>
            </a:r>
            <a:r>
              <a:rPr lang="sk-SK" sz="2200" dirty="0">
                <a:effectLst/>
              </a:rPr>
              <a:t>a </a:t>
            </a:r>
            <a:r>
              <a:rPr lang="sk-SK" sz="2200" dirty="0" smtClean="0">
                <a:effectLst/>
              </a:rPr>
              <a:t>apríli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dirty="0" smtClean="0">
                <a:effectLst/>
              </a:rPr>
              <a:t>PLODY – JEDOVATÉ</a:t>
            </a:r>
          </a:p>
          <a:p>
            <a:pPr>
              <a:buFont typeface="Wingdings" panose="05000000000000000000" pitchFamily="2" charset="2"/>
              <a:buChar char="q"/>
            </a:pPr>
            <a:endParaRPr lang="sk-SK" dirty="0">
              <a:effectLst/>
            </a:endParaRPr>
          </a:p>
          <a:p>
            <a:pPr marL="36900" indent="0">
              <a:buNone/>
            </a:pPr>
            <a:r>
              <a:rPr lang="sk-SK" sz="3600" dirty="0" smtClean="0">
                <a:effectLst/>
              </a:rPr>
              <a:t>Výskyt</a:t>
            </a:r>
            <a:r>
              <a:rPr lang="sk-SK" sz="4000" dirty="0" smtClean="0">
                <a:effectLst/>
              </a:rPr>
              <a:t> </a:t>
            </a:r>
            <a:endParaRPr lang="sk-SK" dirty="0" smtClean="0">
              <a:effectLst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k-SK" dirty="0" smtClean="0">
                <a:effectLst/>
              </a:rPr>
              <a:t> </a:t>
            </a:r>
            <a:r>
              <a:rPr lang="sk-SK" sz="2200" dirty="0" smtClean="0">
                <a:effectLst/>
              </a:rPr>
              <a:t>Európa, mierne pásmo Ázie</a:t>
            </a:r>
            <a:endParaRPr lang="sk-SK" sz="22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676" y="1921573"/>
            <a:ext cx="5905500" cy="442912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01078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7363" y="109727"/>
            <a:ext cx="3097373" cy="1122849"/>
          </a:xfrm>
        </p:spPr>
        <p:txBody>
          <a:bodyPr/>
          <a:lstStyle/>
          <a:p>
            <a:r>
              <a:rPr lang="sk-SK" dirty="0" smtClean="0">
                <a:effectLst/>
                <a:latin typeface="+mn-lt"/>
              </a:rPr>
              <a:t>Využitie</a:t>
            </a:r>
            <a:endParaRPr lang="sk-SK" dirty="0">
              <a:effectLst/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91874" y="1143377"/>
            <a:ext cx="5389469" cy="558660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k-SK" sz="2200" dirty="0" smtClean="0">
                <a:effectLst/>
              </a:rPr>
              <a:t>Hl. účinok - </a:t>
            </a:r>
            <a:r>
              <a:rPr lang="sk-SK" sz="2200" b="1" dirty="0">
                <a:effectLst/>
              </a:rPr>
              <a:t>regulácia krvného </a:t>
            </a:r>
            <a:r>
              <a:rPr lang="sk-SK" sz="2200" b="1" dirty="0" smtClean="0">
                <a:effectLst/>
              </a:rPr>
              <a:t>tlaku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200" dirty="0" smtClean="0">
                <a:effectLst/>
              </a:rPr>
              <a:t>protirakovinové účinky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200" dirty="0" smtClean="0">
                <a:effectLst/>
              </a:rPr>
              <a:t>imunita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200" dirty="0" smtClean="0">
                <a:effectLst/>
              </a:rPr>
              <a:t>Pomáha pri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200" i="1" dirty="0" smtClean="0">
                <a:latin typeface="Arial Narrow" panose="020B0606020202030204" pitchFamily="34" charset="0"/>
                <a:cs typeface="Aharoni" panose="02010803020104030203" pitchFamily="2" charset="-79"/>
              </a:rPr>
              <a:t>epilepsii</a:t>
            </a:r>
            <a:r>
              <a:rPr lang="sk-SK" sz="2200" i="1" dirty="0">
                <a:latin typeface="Arial Narrow" panose="020B0606020202030204" pitchFamily="34" charset="0"/>
                <a:cs typeface="Aharoni" panose="02010803020104030203" pitchFamily="2" charset="-79"/>
              </a:rPr>
              <a:t>, </a:t>
            </a:r>
            <a:endParaRPr lang="sk-SK" sz="2200" i="1" dirty="0" smtClean="0"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k-SK" sz="2200" i="1" dirty="0" smtClean="0">
                <a:latin typeface="Arial Narrow" panose="020B0606020202030204" pitchFamily="34" charset="0"/>
                <a:cs typeface="Aharoni" panose="02010803020104030203" pitchFamily="2" charset="-79"/>
              </a:rPr>
              <a:t>bolení </a:t>
            </a:r>
            <a:r>
              <a:rPr lang="sk-SK" sz="2200" i="1" dirty="0">
                <a:latin typeface="Arial Narrow" panose="020B0606020202030204" pitchFamily="34" charset="0"/>
                <a:cs typeface="Aharoni" panose="02010803020104030203" pitchFamily="2" charset="-79"/>
              </a:rPr>
              <a:t>hlavy, </a:t>
            </a:r>
            <a:endParaRPr lang="sk-SK" sz="2200" dirty="0" smtClean="0">
              <a:effectLst/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k-SK" sz="2200" dirty="0" smtClean="0">
                <a:effectLst/>
                <a:latin typeface="Arial Narrow" panose="020B0606020202030204" pitchFamily="34" charset="0"/>
                <a:cs typeface="Aharoni" panose="02010803020104030203" pitchFamily="2" charset="-79"/>
              </a:rPr>
              <a:t>neplodnosti,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200" dirty="0" smtClean="0">
                <a:effectLst/>
                <a:latin typeface="Arial Narrow" panose="020B0606020202030204" pitchFamily="34" charset="0"/>
                <a:cs typeface="Aharoni" panose="02010803020104030203" pitchFamily="2" charset="-79"/>
              </a:rPr>
              <a:t>omrzlinách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200" dirty="0" smtClean="0">
                <a:effectLst/>
              </a:rPr>
              <a:t>zastavuje krvácanie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200" dirty="0" smtClean="0">
                <a:effectLst/>
              </a:rPr>
              <a:t>protireumatická aktivita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200" dirty="0" smtClean="0">
                <a:effectLst/>
              </a:rPr>
              <a:t>potláča zvýšenú činnosť štítnej </a:t>
            </a:r>
            <a:r>
              <a:rPr lang="sk-SK" sz="2200" dirty="0" err="1" smtClean="0">
                <a:effectLst/>
              </a:rPr>
              <a:t>žlazi</a:t>
            </a:r>
            <a:endParaRPr lang="sk-SK" sz="2200" dirty="0">
              <a:effectLst/>
            </a:endParaRPr>
          </a:p>
          <a:p>
            <a:endParaRPr lang="sk-SK" sz="2200" dirty="0">
              <a:effectLst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7107936" y="3041299"/>
            <a:ext cx="412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/>
              <a:t>Spôsob použitia</a:t>
            </a:r>
            <a:endParaRPr lang="sk-SK" sz="3600" dirty="0"/>
          </a:p>
        </p:txBody>
      </p:sp>
      <p:sp>
        <p:nvSpPr>
          <p:cNvPr id="8" name="BlokTextu 7"/>
          <p:cNvSpPr txBox="1"/>
          <p:nvPr/>
        </p:nvSpPr>
        <p:spPr>
          <a:xfrm>
            <a:off x="7613904" y="3826952"/>
            <a:ext cx="3108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k-SK" sz="2400" dirty="0" err="1"/>
              <a:t>Macerát</a:t>
            </a:r>
            <a:endParaRPr lang="sk-SK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k-SK" sz="2400" dirty="0"/>
              <a:t>Tinktúra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k-SK" sz="2400" dirty="0"/>
              <a:t>Čerstvá šťava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k-SK" sz="2400" dirty="0"/>
              <a:t>Masť</a:t>
            </a:r>
          </a:p>
          <a:p>
            <a:endParaRPr lang="sk-SK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337" y="1875936"/>
            <a:ext cx="6913463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8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Obsahové látky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3794" y="1732449"/>
            <a:ext cx="10461341" cy="48024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k-SK" sz="2400" dirty="0" err="1" smtClean="0"/>
              <a:t>glykopeptidy</a:t>
            </a:r>
            <a:endParaRPr lang="sk-SK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sk-SK" sz="2400" dirty="0" err="1" smtClean="0"/>
              <a:t>viskotoxíny</a:t>
            </a:r>
            <a:r>
              <a:rPr lang="sk-SK" sz="2400" dirty="0" smtClean="0"/>
              <a:t> – zmes </a:t>
            </a:r>
            <a:r>
              <a:rPr lang="sk-SK" sz="2400" dirty="0" err="1" smtClean="0"/>
              <a:t>polypeptidov</a:t>
            </a:r>
            <a:r>
              <a:rPr lang="sk-SK" sz="2400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400" dirty="0" err="1" smtClean="0"/>
              <a:t>lektíny</a:t>
            </a:r>
            <a:r>
              <a:rPr lang="sk-SK" sz="2400" dirty="0" smtClean="0"/>
              <a:t> – </a:t>
            </a:r>
            <a:r>
              <a:rPr lang="sk-SK" sz="2400" dirty="0" err="1" smtClean="0"/>
              <a:t>glykoproteíny</a:t>
            </a:r>
            <a:endParaRPr lang="sk-SK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sk-SK" sz="2400" dirty="0" err="1" smtClean="0"/>
              <a:t>viskumín</a:t>
            </a:r>
            <a:endParaRPr lang="sk-SK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sk-SK" sz="2400" dirty="0" err="1" smtClean="0"/>
              <a:t>triterpény</a:t>
            </a:r>
            <a:r>
              <a:rPr lang="sk-SK" sz="2400" dirty="0" smtClean="0"/>
              <a:t> (kyselina </a:t>
            </a:r>
            <a:r>
              <a:rPr lang="sk-SK" sz="2400" dirty="0" err="1" smtClean="0"/>
              <a:t>oleanolová</a:t>
            </a:r>
            <a:r>
              <a:rPr lang="sk-SK" sz="2400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400" dirty="0" smtClean="0"/>
              <a:t>polysacharidy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400" dirty="0" err="1" smtClean="0"/>
              <a:t>flavonoidy</a:t>
            </a:r>
            <a:endParaRPr lang="sk-SK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sk-SK" sz="2400" dirty="0" smtClean="0"/>
              <a:t>biogénne </a:t>
            </a:r>
            <a:r>
              <a:rPr lang="sk-SK" sz="2400" dirty="0" err="1" smtClean="0"/>
              <a:t>amíny</a:t>
            </a:r>
            <a:r>
              <a:rPr lang="sk-SK" sz="2400" dirty="0" smtClean="0"/>
              <a:t> (</a:t>
            </a:r>
            <a:r>
              <a:rPr lang="sk-SK" sz="2400" dirty="0" err="1" smtClean="0"/>
              <a:t>cholín</a:t>
            </a:r>
            <a:r>
              <a:rPr lang="sk-SK" sz="2400" dirty="0" smtClean="0"/>
              <a:t>, </a:t>
            </a:r>
            <a:r>
              <a:rPr lang="sk-SK" sz="2400" dirty="0" err="1" smtClean="0"/>
              <a:t>tyramín</a:t>
            </a:r>
            <a:r>
              <a:rPr lang="sk-SK" sz="2400" dirty="0" smtClean="0"/>
              <a:t>)</a:t>
            </a:r>
            <a:endParaRPr lang="sk-SK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sk-SK" sz="2400" dirty="0"/>
              <a:t>v plodoch </a:t>
            </a:r>
            <a:r>
              <a:rPr lang="sk-SK" sz="2400" dirty="0" err="1"/>
              <a:t>viscín</a:t>
            </a:r>
            <a:r>
              <a:rPr lang="sk-SK" sz="2400" dirty="0"/>
              <a:t> </a:t>
            </a:r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480" y="1838458"/>
            <a:ext cx="3602864" cy="298245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BlokTextu 4"/>
          <p:cNvSpPr txBox="1"/>
          <p:nvPr/>
        </p:nvSpPr>
        <p:spPr>
          <a:xfrm>
            <a:off x="6571488" y="5689255"/>
            <a:ext cx="571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 smtClean="0"/>
              <a:t>Acetylcholín</a:t>
            </a:r>
            <a:r>
              <a:rPr lang="sk-SK" sz="2000" dirty="0" smtClean="0"/>
              <a:t> (</a:t>
            </a:r>
            <a:r>
              <a:rPr lang="sk-SK" sz="2000" dirty="0"/>
              <a:t>CH</a:t>
            </a:r>
            <a:r>
              <a:rPr lang="sk-SK" sz="2000" baseline="-25000" dirty="0"/>
              <a:t>3</a:t>
            </a:r>
            <a:r>
              <a:rPr lang="sk-SK" sz="2000" dirty="0"/>
              <a:t>COOCH</a:t>
            </a:r>
            <a:r>
              <a:rPr lang="sk-SK" sz="2000" baseline="-25000" dirty="0"/>
              <a:t>2</a:t>
            </a:r>
            <a:r>
              <a:rPr lang="sk-SK" sz="2000" dirty="0"/>
              <a:t>CH</a:t>
            </a:r>
            <a:r>
              <a:rPr lang="sk-SK" sz="2000" baseline="-25000" dirty="0"/>
              <a:t>2</a:t>
            </a:r>
            <a:r>
              <a:rPr lang="sk-SK" sz="2000" dirty="0"/>
              <a:t>N</a:t>
            </a:r>
            <a:r>
              <a:rPr lang="sk-SK" sz="2000" baseline="30000" dirty="0"/>
              <a:t>+</a:t>
            </a:r>
            <a:r>
              <a:rPr lang="sk-SK" sz="2000" dirty="0"/>
              <a:t>(CH</a:t>
            </a:r>
            <a:r>
              <a:rPr lang="sk-SK" sz="2000" baseline="-25000" dirty="0"/>
              <a:t>3</a:t>
            </a:r>
            <a:r>
              <a:rPr lang="sk-SK" sz="2000" dirty="0"/>
              <a:t>)</a:t>
            </a:r>
            <a:r>
              <a:rPr lang="sk-SK" sz="2000" baseline="-25000" dirty="0"/>
              <a:t>3</a:t>
            </a:r>
            <a:r>
              <a:rPr lang="sk-SK" sz="2000" dirty="0"/>
              <a:t>OH</a:t>
            </a:r>
            <a:r>
              <a:rPr lang="sk-SK" sz="2000" baseline="30000" dirty="0"/>
              <a:t>-</a:t>
            </a:r>
            <a:r>
              <a:rPr lang="sk-SK" sz="2000" dirty="0"/>
              <a:t>)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8022336" y="4874376"/>
            <a:ext cx="260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 smtClean="0"/>
              <a:t>Triterpén</a:t>
            </a:r>
            <a:r>
              <a:rPr lang="sk-SK" sz="2000" dirty="0" smtClean="0"/>
              <a:t> z kôry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879128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Nežiaduce účinky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k-SK" sz="2400" dirty="0" smtClean="0"/>
              <a:t>pôsobí </a:t>
            </a:r>
            <a:r>
              <a:rPr lang="sk-SK" sz="2400" dirty="0" err="1" smtClean="0"/>
              <a:t>močopudne</a:t>
            </a:r>
            <a:endParaRPr lang="sk-SK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sk-SK" sz="2400" dirty="0"/>
              <a:t>predávkovanie – príznaky miernej otravy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400" dirty="0" smtClean="0"/>
              <a:t>plody </a:t>
            </a:r>
            <a:r>
              <a:rPr lang="sk-SK" sz="2400" dirty="0"/>
              <a:t>dráždia pokožku a </a:t>
            </a:r>
            <a:r>
              <a:rPr lang="sk-SK" sz="2400" dirty="0" smtClean="0"/>
              <a:t>sliznice – zápal kože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400" dirty="0" smtClean="0"/>
              <a:t>vracanie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400" dirty="0" smtClean="0"/>
              <a:t>hlboké bezvedomie – veľké množstvo</a:t>
            </a:r>
          </a:p>
          <a:p>
            <a:endParaRPr lang="sk-SK" sz="2400" dirty="0"/>
          </a:p>
          <a:p>
            <a:pPr marL="0" indent="0">
              <a:buNone/>
            </a:pPr>
            <a:r>
              <a:rPr lang="sk-SK" sz="2200" u="sng" dirty="0" smtClean="0"/>
              <a:t>Prvá pomoc: </a:t>
            </a:r>
            <a:r>
              <a:rPr lang="sk-SK" sz="2200" dirty="0" smtClean="0"/>
              <a:t>nie je potrebná, ale pri veľkom množstve treba ihneď privolať lekára. </a:t>
            </a:r>
          </a:p>
          <a:p>
            <a:endParaRPr lang="sk-SK" sz="2400" i="1" dirty="0" smtClean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014" y="1889759"/>
            <a:ext cx="4057650" cy="267868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32950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k-SK" dirty="0" smtClean="0">
                <a:hlinkClick r:id="rId3"/>
              </a:rPr>
              <a:t>http://bylinky.czweb.org/Imelo.htm</a:t>
            </a:r>
            <a:endParaRPr lang="sk-SK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sk-SK" u="sng" dirty="0">
                <a:effectLst/>
                <a:hlinkClick r:id="rId4"/>
              </a:rPr>
              <a:t>http://www.tee.sk/tee/0/0/2/44</a:t>
            </a:r>
            <a:endParaRPr lang="sk-SK" dirty="0">
              <a:effectLst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k-SK" dirty="0">
                <a:effectLst/>
                <a:hlinkClick r:id="rId5"/>
              </a:rPr>
              <a:t>http://</a:t>
            </a:r>
            <a:r>
              <a:rPr lang="sk-SK" dirty="0" smtClean="0">
                <a:effectLst/>
                <a:hlinkClick r:id="rId5"/>
              </a:rPr>
              <a:t>www.nahuby.sk/obrazok_detail.php?obrazok_id=474740</a:t>
            </a:r>
            <a:endParaRPr lang="sk-SK" dirty="0" smtClean="0">
              <a:effectLst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k-SK" dirty="0">
                <a:effectLst/>
                <a:hlinkClick r:id="rId6"/>
              </a:rPr>
              <a:t>http://</a:t>
            </a:r>
            <a:r>
              <a:rPr lang="sk-SK" dirty="0" smtClean="0">
                <a:effectLst/>
                <a:hlinkClick r:id="rId6"/>
              </a:rPr>
              <a:t>www.drkresanek.sk/atlas-bylinka/imelo-biele</a:t>
            </a:r>
            <a:endParaRPr lang="sk-SK" dirty="0" smtClean="0">
              <a:effectLst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k-SK" dirty="0">
                <a:effectLst/>
                <a:hlinkClick r:id="rId7"/>
              </a:rPr>
              <a:t>http://</a:t>
            </a:r>
            <a:r>
              <a:rPr lang="sk-SK" dirty="0" smtClean="0">
                <a:effectLst/>
                <a:hlinkClick r:id="rId7"/>
              </a:rPr>
              <a:t>www.ziv.sk/dalsie-kurzy-a-akcie.html</a:t>
            </a:r>
            <a:endParaRPr lang="sk-SK" dirty="0" smtClean="0">
              <a:effectLst/>
            </a:endParaRPr>
          </a:p>
          <a:p>
            <a:endParaRPr lang="sk-SK" b="1" dirty="0" smtClean="0">
              <a:effectLst/>
            </a:endParaRPr>
          </a:p>
          <a:p>
            <a:endParaRPr lang="sk-SK" dirty="0">
              <a:effectLst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67580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2290" y="2243328"/>
            <a:ext cx="10485725" cy="4096512"/>
          </a:xfrm>
        </p:spPr>
        <p:txBody>
          <a:bodyPr>
            <a:normAutofit/>
          </a:bodyPr>
          <a:lstStyle/>
          <a:p>
            <a:r>
              <a:rPr lang="sk-SK" sz="4800" dirty="0" smtClean="0"/>
              <a:t>Ďakujem za pozornosť</a:t>
            </a:r>
            <a:r>
              <a:rPr lang="sk-SK" sz="4800" dirty="0"/>
              <a:t/>
            </a:r>
            <a:br>
              <a:rPr lang="sk-SK" sz="4800" dirty="0"/>
            </a:br>
            <a:r>
              <a:rPr lang="sk-SK" sz="4800" dirty="0" smtClean="0"/>
              <a:t/>
            </a:r>
            <a:br>
              <a:rPr lang="sk-SK" sz="4800" dirty="0" smtClean="0"/>
            </a:br>
            <a:r>
              <a:rPr lang="sk-SK" sz="2700" dirty="0" smtClean="0"/>
              <a:t>Petra </a:t>
            </a:r>
            <a:r>
              <a:rPr lang="sk-SK" sz="2700" dirty="0" err="1" smtClean="0"/>
              <a:t>Petrovová</a:t>
            </a:r>
            <a:r>
              <a:rPr lang="sk-SK" sz="2700" dirty="0" smtClean="0"/>
              <a:t> III.B</a:t>
            </a:r>
            <a:endParaRPr lang="sk-SK" sz="2700" dirty="0"/>
          </a:p>
        </p:txBody>
      </p:sp>
    </p:spTree>
    <p:extLst>
      <p:ext uri="{BB962C8B-B14F-4D97-AF65-F5344CB8AC3E}">
        <p14:creationId xmlns:p14="http://schemas.microsoft.com/office/powerpoint/2010/main" val="508578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dlica">
  <a:themeElements>
    <a:clrScheme name="Bridlic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ridlic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dlic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Bridlica</Template>
  <TotalTime>244</TotalTime>
  <Words>608</Words>
  <Application>Microsoft Office PowerPoint</Application>
  <PresentationFormat>Širokouhlá</PresentationFormat>
  <Paragraphs>74</Paragraphs>
  <Slides>8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6" baseType="lpstr">
      <vt:lpstr>Aharoni</vt:lpstr>
      <vt:lpstr>Arial Narrow</vt:lpstr>
      <vt:lpstr>Calibri</vt:lpstr>
      <vt:lpstr>Calisto MT</vt:lpstr>
      <vt:lpstr>Trebuchet MS</vt:lpstr>
      <vt:lpstr>Wingdings</vt:lpstr>
      <vt:lpstr>Wingdings 2</vt:lpstr>
      <vt:lpstr>Bridlica</vt:lpstr>
      <vt:lpstr>Imelo biele Viscum album </vt:lpstr>
      <vt:lpstr>Charakteristika</vt:lpstr>
      <vt:lpstr>Prezentácia programu PowerPoint</vt:lpstr>
      <vt:lpstr>Využitie</vt:lpstr>
      <vt:lpstr>Obsahové látky</vt:lpstr>
      <vt:lpstr>Nežiaduce účinky</vt:lpstr>
      <vt:lpstr>Zdroje</vt:lpstr>
      <vt:lpstr>Ďakujem za pozornosť  Petra Petrovová III.B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Peťka</dc:creator>
  <cp:lastModifiedBy>Peťka</cp:lastModifiedBy>
  <cp:revision>48</cp:revision>
  <dcterms:created xsi:type="dcterms:W3CDTF">2015-11-20T19:44:04Z</dcterms:created>
  <dcterms:modified xsi:type="dcterms:W3CDTF">2015-11-24T22:22:55Z</dcterms:modified>
</cp:coreProperties>
</file>